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345" r:id="rId3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BE136-02BF-F78E-2D04-8445D95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07DBB9-88A6-5AE7-D499-422402C68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45E5B7-638A-DBAF-7235-5CDD2DC4D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579089-CBD6-C2EA-6045-77D5AD9D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FB7C18-4B00-5195-16D3-6BAD957A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6955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64146B-91B3-25A8-E9E9-24E08D2E3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83E1BA-0740-1E10-E887-C4B02383C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19A6B3-A6D9-8ACF-B29F-1C614409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F346A3-B807-6481-E17C-AB923758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A12A0E-45D6-AA68-6D7F-A11254064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82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0E4C916-1B24-0DA7-1872-03B336B82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679038-16BD-7F3B-5DC4-D6D57AFDD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5F2CBD-CE8C-F39D-205B-8E42321F9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0DBBD5-F236-E69B-2AB1-AA1066DF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8547AE-3261-9246-4E0D-0094FABF7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767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6075A-C221-652A-1EFC-A0C6D7FD3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5495F4-767B-DF5C-3A5B-EA8852678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FD169B-7F79-3064-BBA0-56CBA59A6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14F092-03B4-0769-3C84-646D43CB6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40773F-1D0D-A26B-4A3F-83D1C1B6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7598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4D46D-5034-5606-2145-490F377DE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06822E-8142-0C33-22DC-BC5EC2FA1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D41B34-61D5-159B-8A38-EDA4911FC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3CDB81-2AC7-C2AB-D34E-C7506EAA2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19E45E-2CC1-12B0-6F22-AB5BAE3B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03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0B1AA-DD92-8503-78E6-4FAACC50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51AA99-9D1F-E85C-0FF0-5BA548645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EABD9A-C134-200A-DF48-725567661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B74E6F-D2BC-4A12-948F-05952FAF4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FA9292-FD47-CC45-215E-B2A36C55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3C382E-CB2C-B8A3-43E4-749A4666D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6612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C1A9E-E437-DAED-6182-416A3F33D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0AF768-7EBC-EB20-A34D-ADD8074A4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0ACDB5-C112-580A-B128-2418A60C9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56AAC2-07CB-6A94-A492-5D9D5D8BA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2D14058-515E-4A50-5837-58D5EC0B6A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1004DB8-95C4-297F-D727-7A9D7743B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935538-E82C-0945-EC8A-70F2C44A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8AE82B7-74B9-EE54-8432-DE373CD5D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0768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785D3-A8FD-4AFA-D9B3-86965C09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8CCC7C-BF69-DF85-92B9-8AF51C6C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459393B-B2CB-9CD6-B0A1-FF0CB9ED0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0A2B4D-7FFA-9B05-AEB3-74A4B5EF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2390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1EB1073-EDD5-B546-2D9E-4A8523ED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11F23F2-E39E-3D64-2C5B-9E9658137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5D4EF1-462A-C03C-2BA3-745CE93E1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6627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9367E-A9BF-D0AE-F1D9-8E5E9AC3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8A6B03-1C08-D5E5-FC9E-938AEA3D1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AEED1C-7D61-EF18-69DF-C660EC83F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3846E8-64AE-239C-2BEB-9C49119B6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CB17B3-A057-6855-B9D6-8C73F109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0E753C-7A83-1C67-4071-7CF6E65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6754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3A3D6-48E1-64E8-AB7E-98A53370E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4376A7-E173-9F49-46A5-067883FBC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9124DC-484E-1FCA-2BA5-881E2D0C1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CD2490-FE22-2535-3A5A-EA4E6EB8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C5D20C-03ED-F83E-7885-1425DB318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60DA93-3E4C-F368-558A-FC7A8FC6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6111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5EC1F8-E969-B9D2-7F67-F270BA678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6A410B-64DD-B77C-CC6C-48E1C7A7E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571A26-51C5-38D1-C6E3-2A5430DEF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AF432-206A-4627-AD4A-5822A0BF149E}" type="datetimeFigureOut">
              <a:rPr lang="es-419" smtClean="0"/>
              <a:t>4/7/2023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039FD7-F6E0-7AAB-934A-FF24844A7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8B1DB5-917E-FF3C-9640-F17A4E9CE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E632-D308-4AC2-BFE0-0DA700EFB254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41234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E4D67E5-9B74-4C92-9BE1-3E000B1B7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1614" y="2127326"/>
            <a:ext cx="1463252" cy="4614874"/>
          </a:xfrm>
          <a:prstGeom prst="rect">
            <a:avLst/>
          </a:prstGeom>
        </p:spPr>
      </p:pic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id="{20CECC91-37D2-4A38-8EDA-A5229E43AF64}"/>
              </a:ext>
            </a:extLst>
          </p:cNvPr>
          <p:cNvCxnSpPr>
            <a:cxnSpLocks/>
          </p:cNvCxnSpPr>
          <p:nvPr/>
        </p:nvCxnSpPr>
        <p:spPr>
          <a:xfrm>
            <a:off x="6179001" y="2535440"/>
            <a:ext cx="735041" cy="1963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e 10">
            <a:extLst>
              <a:ext uri="{FF2B5EF4-FFF2-40B4-BE49-F238E27FC236}">
                <a16:creationId xmlns:a16="http://schemas.microsoft.com/office/drawing/2014/main" id="{B532289E-3A6D-4088-A4CD-76B61A98AD11}"/>
              </a:ext>
            </a:extLst>
          </p:cNvPr>
          <p:cNvSpPr/>
          <p:nvPr/>
        </p:nvSpPr>
        <p:spPr>
          <a:xfrm>
            <a:off x="7218470" y="2676153"/>
            <a:ext cx="337625" cy="32355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563C6106-25FE-4A3E-B0BB-F879D7251D24}"/>
              </a:ext>
            </a:extLst>
          </p:cNvPr>
          <p:cNvSpPr/>
          <p:nvPr/>
        </p:nvSpPr>
        <p:spPr>
          <a:xfrm>
            <a:off x="7145665" y="3441905"/>
            <a:ext cx="194602" cy="20550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D139B5C5-ACB0-4F73-9588-37684DA3102A}"/>
              </a:ext>
            </a:extLst>
          </p:cNvPr>
          <p:cNvSpPr/>
          <p:nvPr/>
        </p:nvSpPr>
        <p:spPr>
          <a:xfrm>
            <a:off x="7145665" y="3663100"/>
            <a:ext cx="194602" cy="20550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ADEC090-8B21-44D6-B869-ACC17422215F}"/>
              </a:ext>
            </a:extLst>
          </p:cNvPr>
          <p:cNvSpPr/>
          <p:nvPr/>
        </p:nvSpPr>
        <p:spPr>
          <a:xfrm>
            <a:off x="7192680" y="3905123"/>
            <a:ext cx="194602" cy="20550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id="{931D18DA-B956-463D-8B54-650610FE548A}"/>
              </a:ext>
            </a:extLst>
          </p:cNvPr>
          <p:cNvCxnSpPr>
            <a:cxnSpLocks/>
          </p:cNvCxnSpPr>
          <p:nvPr/>
        </p:nvCxnSpPr>
        <p:spPr>
          <a:xfrm flipV="1">
            <a:off x="5357054" y="3617947"/>
            <a:ext cx="1710278" cy="52376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: angular 16">
            <a:extLst>
              <a:ext uri="{FF2B5EF4-FFF2-40B4-BE49-F238E27FC236}">
                <a16:creationId xmlns:a16="http://schemas.microsoft.com/office/drawing/2014/main" id="{BBC4637B-CCCF-466F-9FF4-C64A036F4473}"/>
              </a:ext>
            </a:extLst>
          </p:cNvPr>
          <p:cNvCxnSpPr>
            <a:cxnSpLocks/>
          </p:cNvCxnSpPr>
          <p:nvPr/>
        </p:nvCxnSpPr>
        <p:spPr>
          <a:xfrm flipV="1">
            <a:off x="6231964" y="4071232"/>
            <a:ext cx="808935" cy="2110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e 17">
            <a:extLst>
              <a:ext uri="{FF2B5EF4-FFF2-40B4-BE49-F238E27FC236}">
                <a16:creationId xmlns:a16="http://schemas.microsoft.com/office/drawing/2014/main" id="{F5D52021-8CD1-469A-A9B1-66EA311F4852}"/>
              </a:ext>
            </a:extLst>
          </p:cNvPr>
          <p:cNvSpPr/>
          <p:nvPr/>
        </p:nvSpPr>
        <p:spPr>
          <a:xfrm>
            <a:off x="7049574" y="4319974"/>
            <a:ext cx="337625" cy="32355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9" name="Conector: angular 18">
            <a:extLst>
              <a:ext uri="{FF2B5EF4-FFF2-40B4-BE49-F238E27FC236}">
                <a16:creationId xmlns:a16="http://schemas.microsoft.com/office/drawing/2014/main" id="{7B7ACC6C-1F3F-42A1-BA67-7F6A51A13F60}"/>
              </a:ext>
            </a:extLst>
          </p:cNvPr>
          <p:cNvCxnSpPr>
            <a:cxnSpLocks/>
          </p:cNvCxnSpPr>
          <p:nvPr/>
        </p:nvCxnSpPr>
        <p:spPr>
          <a:xfrm rot="10800000">
            <a:off x="7419355" y="4604669"/>
            <a:ext cx="885643" cy="53592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cono&#10;&#10;Descripción generada automáticamente">
            <a:extLst>
              <a:ext uri="{FF2B5EF4-FFF2-40B4-BE49-F238E27FC236}">
                <a16:creationId xmlns:a16="http://schemas.microsoft.com/office/drawing/2014/main" id="{8696D4E3-684C-4446-92C0-0814E24BAF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853" y="4763077"/>
            <a:ext cx="617768" cy="61776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E7105544-65A1-47F5-ABC2-78D163B783B4}"/>
              </a:ext>
            </a:extLst>
          </p:cNvPr>
          <p:cNvSpPr txBox="1"/>
          <p:nvPr/>
        </p:nvSpPr>
        <p:spPr>
          <a:xfrm>
            <a:off x="4722421" y="4669208"/>
            <a:ext cx="1963110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Alto Maipo: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531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Imagen 21" descr="Icono&#10;&#10;Descripción generada automáticamente">
            <a:extLst>
              <a:ext uri="{FF2B5EF4-FFF2-40B4-BE49-F238E27FC236}">
                <a16:creationId xmlns:a16="http://schemas.microsoft.com/office/drawing/2014/main" id="{3A92C620-7C0B-4DE8-8C14-047DB1DDE9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441" y="2056612"/>
            <a:ext cx="875992" cy="875992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8514DB4B-0445-4548-9B86-1AB13686B010}"/>
              </a:ext>
            </a:extLst>
          </p:cNvPr>
          <p:cNvSpPr txBox="1"/>
          <p:nvPr/>
        </p:nvSpPr>
        <p:spPr>
          <a:xfrm>
            <a:off x="9342870" y="2518277"/>
            <a:ext cx="1991879" cy="294632"/>
          </a:xfrm>
          <a:prstGeom prst="rect">
            <a:avLst/>
          </a:prstGeom>
          <a:solidFill>
            <a:srgbClr val="2BC138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IV: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443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id="{EF273137-E4EE-4322-BABF-7FDF9CA040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569" y="3789682"/>
            <a:ext cx="637239" cy="637239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AF385DE6-60C7-4C37-B378-E76D401D1051}"/>
              </a:ext>
            </a:extLst>
          </p:cNvPr>
          <p:cNvSpPr txBox="1"/>
          <p:nvPr/>
        </p:nvSpPr>
        <p:spPr>
          <a:xfrm>
            <a:off x="3885256" y="3959342"/>
            <a:ext cx="1547421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Los Cururos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 109 MW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3404F09-5A8B-4DD6-BBBA-20FC607A6BC5}"/>
              </a:ext>
            </a:extLst>
          </p:cNvPr>
          <p:cNvSpPr txBox="1"/>
          <p:nvPr/>
        </p:nvSpPr>
        <p:spPr>
          <a:xfrm>
            <a:off x="9181535" y="4825497"/>
            <a:ext cx="1434963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Los Olmos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:110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Imagen 27" descr="Icono&#10;&#10;Descripción generada automáticamente">
            <a:extLst>
              <a:ext uri="{FF2B5EF4-FFF2-40B4-BE49-F238E27FC236}">
                <a16:creationId xmlns:a16="http://schemas.microsoft.com/office/drawing/2014/main" id="{DB81E6E0-F20F-4702-9502-15B55EAD92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60" y="4757889"/>
            <a:ext cx="637239" cy="637239"/>
          </a:xfrm>
          <a:prstGeom prst="rect">
            <a:avLst/>
          </a:prstGeom>
        </p:spPr>
      </p:pic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id="{C619FAAE-C8DD-477C-868B-675A0A6714A0}"/>
              </a:ext>
            </a:extLst>
          </p:cNvPr>
          <p:cNvCxnSpPr>
            <a:cxnSpLocks/>
          </p:cNvCxnSpPr>
          <p:nvPr/>
        </p:nvCxnSpPr>
        <p:spPr>
          <a:xfrm rot="10800000">
            <a:off x="7609945" y="3957307"/>
            <a:ext cx="1292026" cy="12385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agen 29" descr="Icono&#10;&#10;Descripción generada automáticamente">
            <a:extLst>
              <a:ext uri="{FF2B5EF4-FFF2-40B4-BE49-F238E27FC236}">
                <a16:creationId xmlns:a16="http://schemas.microsoft.com/office/drawing/2014/main" id="{3DC61C5C-AFC5-456A-B3C3-35FD66FF4C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463" y="5506936"/>
            <a:ext cx="653026" cy="653026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C9F737C6-FBD8-4539-B8AA-F330CAFEF1A3}"/>
              </a:ext>
            </a:extLst>
          </p:cNvPr>
          <p:cNvSpPr txBox="1"/>
          <p:nvPr/>
        </p:nvSpPr>
        <p:spPr>
          <a:xfrm>
            <a:off x="9163345" y="5653114"/>
            <a:ext cx="1079762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Laja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 13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BAB071E-EA9A-4DC4-856E-933AF5B39281}"/>
              </a:ext>
            </a:extLst>
          </p:cNvPr>
          <p:cNvSpPr txBox="1"/>
          <p:nvPr/>
        </p:nvSpPr>
        <p:spPr>
          <a:xfrm>
            <a:off x="4715372" y="5027899"/>
            <a:ext cx="2006241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Complejo Cordillera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 267 MW 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D73D6B7-0E23-484B-843D-E8EF54DAA012}"/>
              </a:ext>
            </a:extLst>
          </p:cNvPr>
          <p:cNvSpPr txBox="1"/>
          <p:nvPr/>
        </p:nvSpPr>
        <p:spPr>
          <a:xfrm>
            <a:off x="9736453" y="3798948"/>
            <a:ext cx="1713318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Virtual </a:t>
            </a: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Reservoir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10 MW</a:t>
            </a:r>
          </a:p>
        </p:txBody>
      </p:sp>
      <p:pic>
        <p:nvPicPr>
          <p:cNvPr id="37" name="Imagen 36" descr="Imagen que contiene objeto, firmar, señal, reloj&#10;&#10;Descripción generada automáticamente">
            <a:extLst>
              <a:ext uri="{FF2B5EF4-FFF2-40B4-BE49-F238E27FC236}">
                <a16:creationId xmlns:a16="http://schemas.microsoft.com/office/drawing/2014/main" id="{6C72496A-B8D3-43F1-B20C-4429859BCD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012" y="2753260"/>
            <a:ext cx="736431" cy="736431"/>
          </a:xfrm>
          <a:prstGeom prst="rect">
            <a:avLst/>
          </a:prstGeom>
        </p:spPr>
      </p:pic>
      <p:sp>
        <p:nvSpPr>
          <p:cNvPr id="39" name="CuadroTexto 38">
            <a:extLst>
              <a:ext uri="{FF2B5EF4-FFF2-40B4-BE49-F238E27FC236}">
                <a16:creationId xmlns:a16="http://schemas.microsoft.com/office/drawing/2014/main" id="{2A103FCF-C70F-455E-A4DF-CBC8774685D4}"/>
              </a:ext>
            </a:extLst>
          </p:cNvPr>
          <p:cNvSpPr txBox="1"/>
          <p:nvPr/>
        </p:nvSpPr>
        <p:spPr>
          <a:xfrm>
            <a:off x="4580485" y="2765941"/>
            <a:ext cx="828021" cy="756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Angamos </a:t>
            </a:r>
          </a:p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Cochrane  </a:t>
            </a:r>
          </a:p>
          <a:p>
            <a:pPr algn="ctr">
              <a:lnSpc>
                <a:spcPct val="150000"/>
              </a:lnSpc>
            </a:pP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Norgener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EE2E4D6-58AA-494D-A05B-AC43A7207842}"/>
              </a:ext>
            </a:extLst>
          </p:cNvPr>
          <p:cNvSpPr txBox="1"/>
          <p:nvPr/>
        </p:nvSpPr>
        <p:spPr>
          <a:xfrm>
            <a:off x="5461610" y="2780139"/>
            <a:ext cx="828021" cy="756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20 MW</a:t>
            </a:r>
          </a:p>
          <a:p>
            <a:pPr algn="ctr">
              <a:lnSpc>
                <a:spcPct val="150000"/>
              </a:lnSpc>
            </a:pP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20 MW</a:t>
            </a:r>
          </a:p>
          <a:p>
            <a:pPr algn="ctr">
              <a:lnSpc>
                <a:spcPct val="150000"/>
              </a:lnSpc>
            </a:pP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12 MW 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37230DB0-2BD9-45F8-B6ED-6F3F202B1AA4}"/>
              </a:ext>
            </a:extLst>
          </p:cNvPr>
          <p:cNvSpPr txBox="1"/>
          <p:nvPr/>
        </p:nvSpPr>
        <p:spPr>
          <a:xfrm>
            <a:off x="9181535" y="5156502"/>
            <a:ext cx="2682820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Mesamávida y Campo Lindo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 141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Conector: angular 64">
            <a:extLst>
              <a:ext uri="{FF2B5EF4-FFF2-40B4-BE49-F238E27FC236}">
                <a16:creationId xmlns:a16="http://schemas.microsoft.com/office/drawing/2014/main" id="{25CB69C7-A620-441E-8F86-5B500DE7861D}"/>
              </a:ext>
            </a:extLst>
          </p:cNvPr>
          <p:cNvCxnSpPr>
            <a:cxnSpLocks/>
            <a:stCxn id="22" idx="1"/>
            <a:endCxn id="11" idx="6"/>
          </p:cNvCxnSpPr>
          <p:nvPr/>
        </p:nvCxnSpPr>
        <p:spPr>
          <a:xfrm rot="10800000" flipV="1">
            <a:off x="7556095" y="2494607"/>
            <a:ext cx="995346" cy="34332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uadroTexto 65">
            <a:extLst>
              <a:ext uri="{FF2B5EF4-FFF2-40B4-BE49-F238E27FC236}">
                <a16:creationId xmlns:a16="http://schemas.microsoft.com/office/drawing/2014/main" id="{FE078886-876F-4635-B481-E025B8BAD07C}"/>
              </a:ext>
            </a:extLst>
          </p:cNvPr>
          <p:cNvSpPr txBox="1"/>
          <p:nvPr/>
        </p:nvSpPr>
        <p:spPr>
          <a:xfrm>
            <a:off x="9342870" y="1694005"/>
            <a:ext cx="1618416" cy="756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I: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22 MW </a:t>
            </a:r>
          </a:p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</a:t>
            </a: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IIa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81 MW</a:t>
            </a:r>
          </a:p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</a:t>
            </a: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Iib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: angular 66">
            <a:extLst>
              <a:ext uri="{FF2B5EF4-FFF2-40B4-BE49-F238E27FC236}">
                <a16:creationId xmlns:a16="http://schemas.microsoft.com/office/drawing/2014/main" id="{CC47F27A-FAB2-46E1-AB60-4B9BE6B2CE20}"/>
              </a:ext>
            </a:extLst>
          </p:cNvPr>
          <p:cNvCxnSpPr>
            <a:cxnSpLocks/>
          </p:cNvCxnSpPr>
          <p:nvPr/>
        </p:nvCxnSpPr>
        <p:spPr>
          <a:xfrm>
            <a:off x="5703976" y="1697859"/>
            <a:ext cx="1487809" cy="113946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Imagen 67" descr="Imagen que contiene objeto, firmar, señal, reloj&#10;&#10;Descripción generada automáticamente">
            <a:extLst>
              <a:ext uri="{FF2B5EF4-FFF2-40B4-BE49-F238E27FC236}">
                <a16:creationId xmlns:a16="http://schemas.microsoft.com/office/drawing/2014/main" id="{D490EF77-326B-41D9-8CCA-DA85651ADB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569" y="1302211"/>
            <a:ext cx="736431" cy="736431"/>
          </a:xfrm>
          <a:prstGeom prst="rect">
            <a:avLst/>
          </a:prstGeom>
        </p:spPr>
      </p:pic>
      <p:sp>
        <p:nvSpPr>
          <p:cNvPr id="69" name="CuadroTexto 68">
            <a:extLst>
              <a:ext uri="{FF2B5EF4-FFF2-40B4-BE49-F238E27FC236}">
                <a16:creationId xmlns:a16="http://schemas.microsoft.com/office/drawing/2014/main" id="{E16E76BC-6ED2-471A-82DF-668E968A8D7D}"/>
              </a:ext>
            </a:extLst>
          </p:cNvPr>
          <p:cNvSpPr txBox="1"/>
          <p:nvPr/>
        </p:nvSpPr>
        <p:spPr>
          <a:xfrm>
            <a:off x="3885256" y="1430509"/>
            <a:ext cx="1818720" cy="525465"/>
          </a:xfrm>
          <a:prstGeom prst="rect">
            <a:avLst/>
          </a:prstGeom>
          <a:solidFill>
            <a:srgbClr val="2BC13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IIB: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 112 MW</a:t>
            </a:r>
          </a:p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IV: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147 MW 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484E8DBC-E668-4BEB-8471-E948A90E3683}"/>
              </a:ext>
            </a:extLst>
          </p:cNvPr>
          <p:cNvSpPr txBox="1"/>
          <p:nvPr/>
        </p:nvSpPr>
        <p:spPr>
          <a:xfrm>
            <a:off x="9748212" y="4112962"/>
            <a:ext cx="1948031" cy="294632"/>
          </a:xfrm>
          <a:prstGeom prst="rect">
            <a:avLst/>
          </a:prstGeom>
          <a:solidFill>
            <a:srgbClr val="2BC13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Virtual </a:t>
            </a: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Reservoir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 II: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40 MW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16701377-AD7E-4C4B-B6AC-AF3ED36CD1D3}"/>
              </a:ext>
            </a:extLst>
          </p:cNvPr>
          <p:cNvSpPr txBox="1"/>
          <p:nvPr/>
        </p:nvSpPr>
        <p:spPr>
          <a:xfrm>
            <a:off x="182813" y="161195"/>
            <a:ext cx="125301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Neue Haas Grotesk Text Pro" panose="020B0504020202020204" pitchFamily="34" charset="0"/>
              </a:rPr>
              <a:t>Portafolio renovable</a:t>
            </a:r>
            <a:endParaRPr lang="es-419" sz="4800" dirty="0"/>
          </a:p>
        </p:txBody>
      </p:sp>
      <p:pic>
        <p:nvPicPr>
          <p:cNvPr id="79" name="Imagen 78" descr="Imagen que contiene objeto, firmar, señal, reloj&#10;&#10;Descripción generada automáticamente">
            <a:extLst>
              <a:ext uri="{FF2B5EF4-FFF2-40B4-BE49-F238E27FC236}">
                <a16:creationId xmlns:a16="http://schemas.microsoft.com/office/drawing/2014/main" id="{57025C2F-4333-4519-9B38-A8415F5305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655" y="3689405"/>
            <a:ext cx="736431" cy="736431"/>
          </a:xfrm>
          <a:prstGeom prst="rect">
            <a:avLst/>
          </a:prstGeom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DF54EA3A-9316-A59F-897E-5C1EEC5B8CAD}"/>
              </a:ext>
            </a:extLst>
          </p:cNvPr>
          <p:cNvSpPr/>
          <p:nvPr/>
        </p:nvSpPr>
        <p:spPr>
          <a:xfrm>
            <a:off x="390525" y="5800430"/>
            <a:ext cx="428625" cy="3595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A992A29-DA8B-88C6-9D7E-B1AC395904B8}"/>
              </a:ext>
            </a:extLst>
          </p:cNvPr>
          <p:cNvSpPr txBox="1"/>
          <p:nvPr/>
        </p:nvSpPr>
        <p:spPr>
          <a:xfrm>
            <a:off x="810093" y="5806877"/>
            <a:ext cx="1863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Construcción </a:t>
            </a:r>
            <a:endParaRPr lang="es-419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0217541-985A-5FD3-A101-729C9433D5A4}"/>
              </a:ext>
            </a:extLst>
          </p:cNvPr>
          <p:cNvSpPr/>
          <p:nvPr/>
        </p:nvSpPr>
        <p:spPr>
          <a:xfrm>
            <a:off x="399582" y="6321026"/>
            <a:ext cx="428625" cy="3595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306A977-8F7C-0227-A4C5-2F33AF4653EE}"/>
              </a:ext>
            </a:extLst>
          </p:cNvPr>
          <p:cNvSpPr txBox="1"/>
          <p:nvPr/>
        </p:nvSpPr>
        <p:spPr>
          <a:xfrm>
            <a:off x="819150" y="6327473"/>
            <a:ext cx="1863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Operación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95546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E4D67E5-9B74-4C92-9BE1-3E000B1B7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1614" y="2127326"/>
            <a:ext cx="1463252" cy="4614874"/>
          </a:xfrm>
          <a:prstGeom prst="rect">
            <a:avLst/>
          </a:prstGeom>
        </p:spPr>
      </p:pic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id="{20CECC91-37D2-4A38-8EDA-A5229E43AF64}"/>
              </a:ext>
            </a:extLst>
          </p:cNvPr>
          <p:cNvCxnSpPr>
            <a:cxnSpLocks/>
          </p:cNvCxnSpPr>
          <p:nvPr/>
        </p:nvCxnSpPr>
        <p:spPr>
          <a:xfrm>
            <a:off x="6179001" y="2535440"/>
            <a:ext cx="735041" cy="1963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e 10">
            <a:extLst>
              <a:ext uri="{FF2B5EF4-FFF2-40B4-BE49-F238E27FC236}">
                <a16:creationId xmlns:a16="http://schemas.microsoft.com/office/drawing/2014/main" id="{B532289E-3A6D-4088-A4CD-76B61A98AD11}"/>
              </a:ext>
            </a:extLst>
          </p:cNvPr>
          <p:cNvSpPr/>
          <p:nvPr/>
        </p:nvSpPr>
        <p:spPr>
          <a:xfrm>
            <a:off x="7218470" y="2676153"/>
            <a:ext cx="337625" cy="32355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563C6106-25FE-4A3E-B0BB-F879D7251D24}"/>
              </a:ext>
            </a:extLst>
          </p:cNvPr>
          <p:cNvSpPr/>
          <p:nvPr/>
        </p:nvSpPr>
        <p:spPr>
          <a:xfrm>
            <a:off x="7145665" y="3441905"/>
            <a:ext cx="194602" cy="20550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D139B5C5-ACB0-4F73-9588-37684DA3102A}"/>
              </a:ext>
            </a:extLst>
          </p:cNvPr>
          <p:cNvSpPr/>
          <p:nvPr/>
        </p:nvSpPr>
        <p:spPr>
          <a:xfrm>
            <a:off x="7145665" y="3663100"/>
            <a:ext cx="194602" cy="20550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ADEC090-8B21-44D6-B869-ACC17422215F}"/>
              </a:ext>
            </a:extLst>
          </p:cNvPr>
          <p:cNvSpPr/>
          <p:nvPr/>
        </p:nvSpPr>
        <p:spPr>
          <a:xfrm>
            <a:off x="7192680" y="3905123"/>
            <a:ext cx="194602" cy="20550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id="{931D18DA-B956-463D-8B54-650610FE548A}"/>
              </a:ext>
            </a:extLst>
          </p:cNvPr>
          <p:cNvCxnSpPr>
            <a:cxnSpLocks/>
          </p:cNvCxnSpPr>
          <p:nvPr/>
        </p:nvCxnSpPr>
        <p:spPr>
          <a:xfrm flipV="1">
            <a:off x="5357054" y="3617947"/>
            <a:ext cx="1710278" cy="52376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: angular 16">
            <a:extLst>
              <a:ext uri="{FF2B5EF4-FFF2-40B4-BE49-F238E27FC236}">
                <a16:creationId xmlns:a16="http://schemas.microsoft.com/office/drawing/2014/main" id="{BBC4637B-CCCF-466F-9FF4-C64A036F4473}"/>
              </a:ext>
            </a:extLst>
          </p:cNvPr>
          <p:cNvCxnSpPr>
            <a:cxnSpLocks/>
          </p:cNvCxnSpPr>
          <p:nvPr/>
        </p:nvCxnSpPr>
        <p:spPr>
          <a:xfrm flipV="1">
            <a:off x="6231964" y="4071232"/>
            <a:ext cx="808935" cy="2110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e 17">
            <a:extLst>
              <a:ext uri="{FF2B5EF4-FFF2-40B4-BE49-F238E27FC236}">
                <a16:creationId xmlns:a16="http://schemas.microsoft.com/office/drawing/2014/main" id="{F5D52021-8CD1-469A-A9B1-66EA311F4852}"/>
              </a:ext>
            </a:extLst>
          </p:cNvPr>
          <p:cNvSpPr/>
          <p:nvPr/>
        </p:nvSpPr>
        <p:spPr>
          <a:xfrm>
            <a:off x="7049574" y="4319974"/>
            <a:ext cx="337625" cy="32355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9" name="Conector: angular 18">
            <a:extLst>
              <a:ext uri="{FF2B5EF4-FFF2-40B4-BE49-F238E27FC236}">
                <a16:creationId xmlns:a16="http://schemas.microsoft.com/office/drawing/2014/main" id="{7B7ACC6C-1F3F-42A1-BA67-7F6A51A13F60}"/>
              </a:ext>
            </a:extLst>
          </p:cNvPr>
          <p:cNvCxnSpPr>
            <a:cxnSpLocks/>
          </p:cNvCxnSpPr>
          <p:nvPr/>
        </p:nvCxnSpPr>
        <p:spPr>
          <a:xfrm rot="10800000">
            <a:off x="7419355" y="4604669"/>
            <a:ext cx="885643" cy="53592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cono&#10;&#10;Descripción generada automáticamente">
            <a:extLst>
              <a:ext uri="{FF2B5EF4-FFF2-40B4-BE49-F238E27FC236}">
                <a16:creationId xmlns:a16="http://schemas.microsoft.com/office/drawing/2014/main" id="{8696D4E3-684C-4446-92C0-0814E24BAF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853" y="4763077"/>
            <a:ext cx="617768" cy="61776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E7105544-65A1-47F5-ABC2-78D163B783B4}"/>
              </a:ext>
            </a:extLst>
          </p:cNvPr>
          <p:cNvSpPr txBox="1"/>
          <p:nvPr/>
        </p:nvSpPr>
        <p:spPr>
          <a:xfrm>
            <a:off x="4722421" y="4669208"/>
            <a:ext cx="1963110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Alto Maipo: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531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Imagen 21" descr="Icono&#10;&#10;Descripción generada automáticamente">
            <a:extLst>
              <a:ext uri="{FF2B5EF4-FFF2-40B4-BE49-F238E27FC236}">
                <a16:creationId xmlns:a16="http://schemas.microsoft.com/office/drawing/2014/main" id="{3A92C620-7C0B-4DE8-8C14-047DB1DDE9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441" y="2056612"/>
            <a:ext cx="875992" cy="875992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8514DB4B-0445-4548-9B86-1AB13686B010}"/>
              </a:ext>
            </a:extLst>
          </p:cNvPr>
          <p:cNvSpPr txBox="1"/>
          <p:nvPr/>
        </p:nvSpPr>
        <p:spPr>
          <a:xfrm>
            <a:off x="9342870" y="2518277"/>
            <a:ext cx="1991879" cy="294632"/>
          </a:xfrm>
          <a:prstGeom prst="rect">
            <a:avLst/>
          </a:prstGeom>
          <a:solidFill>
            <a:srgbClr val="2BC138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IV: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443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id="{EF273137-E4EE-4322-BABF-7FDF9CA040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569" y="3789682"/>
            <a:ext cx="637239" cy="637239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AF385DE6-60C7-4C37-B378-E76D401D1051}"/>
              </a:ext>
            </a:extLst>
          </p:cNvPr>
          <p:cNvSpPr txBox="1"/>
          <p:nvPr/>
        </p:nvSpPr>
        <p:spPr>
          <a:xfrm>
            <a:off x="3885256" y="3959342"/>
            <a:ext cx="1547421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Los Cururos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 109 MW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3404F09-5A8B-4DD6-BBBA-20FC607A6BC5}"/>
              </a:ext>
            </a:extLst>
          </p:cNvPr>
          <p:cNvSpPr txBox="1"/>
          <p:nvPr/>
        </p:nvSpPr>
        <p:spPr>
          <a:xfrm>
            <a:off x="9181535" y="4825497"/>
            <a:ext cx="1434963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Los Olmos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:110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Imagen 27" descr="Icono&#10;&#10;Descripción generada automáticamente">
            <a:extLst>
              <a:ext uri="{FF2B5EF4-FFF2-40B4-BE49-F238E27FC236}">
                <a16:creationId xmlns:a16="http://schemas.microsoft.com/office/drawing/2014/main" id="{DB81E6E0-F20F-4702-9502-15B55EAD92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60" y="4757889"/>
            <a:ext cx="637239" cy="637239"/>
          </a:xfrm>
          <a:prstGeom prst="rect">
            <a:avLst/>
          </a:prstGeom>
        </p:spPr>
      </p:pic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id="{C619FAAE-C8DD-477C-868B-675A0A6714A0}"/>
              </a:ext>
            </a:extLst>
          </p:cNvPr>
          <p:cNvCxnSpPr>
            <a:cxnSpLocks/>
          </p:cNvCxnSpPr>
          <p:nvPr/>
        </p:nvCxnSpPr>
        <p:spPr>
          <a:xfrm rot="10800000">
            <a:off x="7609945" y="3957307"/>
            <a:ext cx="1292026" cy="12385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agen 29" descr="Icono&#10;&#10;Descripción generada automáticamente">
            <a:extLst>
              <a:ext uri="{FF2B5EF4-FFF2-40B4-BE49-F238E27FC236}">
                <a16:creationId xmlns:a16="http://schemas.microsoft.com/office/drawing/2014/main" id="{3DC61C5C-AFC5-456A-B3C3-35FD66FF4C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463" y="5506936"/>
            <a:ext cx="653026" cy="653026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C9F737C6-FBD8-4539-B8AA-F330CAFEF1A3}"/>
              </a:ext>
            </a:extLst>
          </p:cNvPr>
          <p:cNvSpPr txBox="1"/>
          <p:nvPr/>
        </p:nvSpPr>
        <p:spPr>
          <a:xfrm>
            <a:off x="9163345" y="5653114"/>
            <a:ext cx="1079762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Laja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 13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BAB071E-EA9A-4DC4-856E-933AF5B39281}"/>
              </a:ext>
            </a:extLst>
          </p:cNvPr>
          <p:cNvSpPr txBox="1"/>
          <p:nvPr/>
        </p:nvSpPr>
        <p:spPr>
          <a:xfrm>
            <a:off x="4715372" y="5027899"/>
            <a:ext cx="2006241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Complejo Cordillera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 267 MW 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D73D6B7-0E23-484B-843D-E8EF54DAA012}"/>
              </a:ext>
            </a:extLst>
          </p:cNvPr>
          <p:cNvSpPr txBox="1"/>
          <p:nvPr/>
        </p:nvSpPr>
        <p:spPr>
          <a:xfrm>
            <a:off x="9736453" y="3798948"/>
            <a:ext cx="1713318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Virtual </a:t>
            </a: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Reservoir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10 MW</a:t>
            </a:r>
          </a:p>
        </p:txBody>
      </p:sp>
      <p:pic>
        <p:nvPicPr>
          <p:cNvPr id="37" name="Imagen 36" descr="Imagen que contiene objeto, firmar, señal, reloj&#10;&#10;Descripción generada automáticamente">
            <a:extLst>
              <a:ext uri="{FF2B5EF4-FFF2-40B4-BE49-F238E27FC236}">
                <a16:creationId xmlns:a16="http://schemas.microsoft.com/office/drawing/2014/main" id="{6C72496A-B8D3-43F1-B20C-4429859BCD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012" y="2753260"/>
            <a:ext cx="736431" cy="736431"/>
          </a:xfrm>
          <a:prstGeom prst="rect">
            <a:avLst/>
          </a:prstGeom>
        </p:spPr>
      </p:pic>
      <p:sp>
        <p:nvSpPr>
          <p:cNvPr id="39" name="CuadroTexto 38">
            <a:extLst>
              <a:ext uri="{FF2B5EF4-FFF2-40B4-BE49-F238E27FC236}">
                <a16:creationId xmlns:a16="http://schemas.microsoft.com/office/drawing/2014/main" id="{2A103FCF-C70F-455E-A4DF-CBC8774685D4}"/>
              </a:ext>
            </a:extLst>
          </p:cNvPr>
          <p:cNvSpPr txBox="1"/>
          <p:nvPr/>
        </p:nvSpPr>
        <p:spPr>
          <a:xfrm>
            <a:off x="4580485" y="2765941"/>
            <a:ext cx="828021" cy="756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Angamos </a:t>
            </a:r>
          </a:p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Cochrane  </a:t>
            </a:r>
          </a:p>
          <a:p>
            <a:pPr algn="ctr">
              <a:lnSpc>
                <a:spcPct val="150000"/>
              </a:lnSpc>
            </a:pP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Norgener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EE2E4D6-58AA-494D-A05B-AC43A7207842}"/>
              </a:ext>
            </a:extLst>
          </p:cNvPr>
          <p:cNvSpPr txBox="1"/>
          <p:nvPr/>
        </p:nvSpPr>
        <p:spPr>
          <a:xfrm>
            <a:off x="5461610" y="2780139"/>
            <a:ext cx="828021" cy="756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20 MW</a:t>
            </a:r>
          </a:p>
          <a:p>
            <a:pPr algn="ctr">
              <a:lnSpc>
                <a:spcPct val="150000"/>
              </a:lnSpc>
            </a:pP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20 MW</a:t>
            </a:r>
          </a:p>
          <a:p>
            <a:pPr algn="ctr">
              <a:lnSpc>
                <a:spcPct val="150000"/>
              </a:lnSpc>
            </a:pP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12 MW 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37230DB0-2BD9-45F8-B6ED-6F3F202B1AA4}"/>
              </a:ext>
            </a:extLst>
          </p:cNvPr>
          <p:cNvSpPr txBox="1"/>
          <p:nvPr/>
        </p:nvSpPr>
        <p:spPr>
          <a:xfrm>
            <a:off x="9181535" y="5156502"/>
            <a:ext cx="2682820" cy="2946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Mesamávida y Campo Lindo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: 141 MW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Conector: angular 64">
            <a:extLst>
              <a:ext uri="{FF2B5EF4-FFF2-40B4-BE49-F238E27FC236}">
                <a16:creationId xmlns:a16="http://schemas.microsoft.com/office/drawing/2014/main" id="{25CB69C7-A620-441E-8F86-5B500DE7861D}"/>
              </a:ext>
            </a:extLst>
          </p:cNvPr>
          <p:cNvCxnSpPr>
            <a:cxnSpLocks/>
            <a:stCxn id="22" idx="1"/>
            <a:endCxn id="11" idx="6"/>
          </p:cNvCxnSpPr>
          <p:nvPr/>
        </p:nvCxnSpPr>
        <p:spPr>
          <a:xfrm rot="10800000" flipV="1">
            <a:off x="7556095" y="2494607"/>
            <a:ext cx="995346" cy="34332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uadroTexto 65">
            <a:extLst>
              <a:ext uri="{FF2B5EF4-FFF2-40B4-BE49-F238E27FC236}">
                <a16:creationId xmlns:a16="http://schemas.microsoft.com/office/drawing/2014/main" id="{FE078886-876F-4635-B481-E025B8BAD07C}"/>
              </a:ext>
            </a:extLst>
          </p:cNvPr>
          <p:cNvSpPr txBox="1"/>
          <p:nvPr/>
        </p:nvSpPr>
        <p:spPr>
          <a:xfrm>
            <a:off x="9342870" y="1694005"/>
            <a:ext cx="1991878" cy="756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I: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22 MW </a:t>
            </a:r>
          </a:p>
          <a:p>
            <a:pPr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</a:t>
            </a: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IIa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81 MW</a:t>
            </a:r>
          </a:p>
          <a:p>
            <a:pPr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</a:t>
            </a: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IIb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180 MW </a:t>
            </a:r>
            <a:endParaRPr lang="es-419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: angular 66">
            <a:extLst>
              <a:ext uri="{FF2B5EF4-FFF2-40B4-BE49-F238E27FC236}">
                <a16:creationId xmlns:a16="http://schemas.microsoft.com/office/drawing/2014/main" id="{CC47F27A-FAB2-46E1-AB60-4B9BE6B2CE20}"/>
              </a:ext>
            </a:extLst>
          </p:cNvPr>
          <p:cNvCxnSpPr>
            <a:cxnSpLocks/>
          </p:cNvCxnSpPr>
          <p:nvPr/>
        </p:nvCxnSpPr>
        <p:spPr>
          <a:xfrm>
            <a:off x="5703976" y="1697859"/>
            <a:ext cx="1487809" cy="113946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Imagen 67" descr="Imagen que contiene objeto, firmar, señal, reloj&#10;&#10;Descripción generada automáticamente">
            <a:extLst>
              <a:ext uri="{FF2B5EF4-FFF2-40B4-BE49-F238E27FC236}">
                <a16:creationId xmlns:a16="http://schemas.microsoft.com/office/drawing/2014/main" id="{D490EF77-326B-41D9-8CCA-DA85651ADB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569" y="1302211"/>
            <a:ext cx="736431" cy="736431"/>
          </a:xfrm>
          <a:prstGeom prst="rect">
            <a:avLst/>
          </a:prstGeom>
        </p:spPr>
      </p:pic>
      <p:sp>
        <p:nvSpPr>
          <p:cNvPr id="69" name="CuadroTexto 68">
            <a:extLst>
              <a:ext uri="{FF2B5EF4-FFF2-40B4-BE49-F238E27FC236}">
                <a16:creationId xmlns:a16="http://schemas.microsoft.com/office/drawing/2014/main" id="{E16E76BC-6ED2-471A-82DF-668E968A8D7D}"/>
              </a:ext>
            </a:extLst>
          </p:cNvPr>
          <p:cNvSpPr txBox="1"/>
          <p:nvPr/>
        </p:nvSpPr>
        <p:spPr>
          <a:xfrm>
            <a:off x="3885256" y="1430509"/>
            <a:ext cx="1818720" cy="525465"/>
          </a:xfrm>
          <a:prstGeom prst="rect">
            <a:avLst/>
          </a:prstGeom>
          <a:solidFill>
            <a:srgbClr val="2BC13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IIB: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 112 MW</a:t>
            </a:r>
          </a:p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Andes Solar IV: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147 MW 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484E8DBC-E668-4BEB-8471-E948A90E3683}"/>
              </a:ext>
            </a:extLst>
          </p:cNvPr>
          <p:cNvSpPr txBox="1"/>
          <p:nvPr/>
        </p:nvSpPr>
        <p:spPr>
          <a:xfrm>
            <a:off x="9748212" y="4112962"/>
            <a:ext cx="1948031" cy="294632"/>
          </a:xfrm>
          <a:prstGeom prst="rect">
            <a:avLst/>
          </a:prstGeom>
          <a:solidFill>
            <a:srgbClr val="2BC13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Virtual </a:t>
            </a:r>
            <a:r>
              <a:rPr lang="es-E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Reservoir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 II: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40 MW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16701377-AD7E-4C4B-B6AC-AF3ED36CD1D3}"/>
              </a:ext>
            </a:extLst>
          </p:cNvPr>
          <p:cNvSpPr txBox="1"/>
          <p:nvPr/>
        </p:nvSpPr>
        <p:spPr>
          <a:xfrm>
            <a:off x="182813" y="161195"/>
            <a:ext cx="125301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Neue Haas Grotesk Text Pro" panose="020B0504020202020204" pitchFamily="34" charset="0"/>
              </a:rPr>
              <a:t>Renewable</a:t>
            </a:r>
            <a:r>
              <a:rPr lang="es-E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Neue Haas Grotesk Text Pro" panose="020B0504020202020204" pitchFamily="34" charset="0"/>
              </a:rPr>
              <a:t> portfolio</a:t>
            </a:r>
            <a:endParaRPr lang="es-419" sz="4800" dirty="0"/>
          </a:p>
        </p:txBody>
      </p:sp>
      <p:pic>
        <p:nvPicPr>
          <p:cNvPr id="79" name="Imagen 78" descr="Imagen que contiene objeto, firmar, señal, reloj&#10;&#10;Descripción generada automáticamente">
            <a:extLst>
              <a:ext uri="{FF2B5EF4-FFF2-40B4-BE49-F238E27FC236}">
                <a16:creationId xmlns:a16="http://schemas.microsoft.com/office/drawing/2014/main" id="{57025C2F-4333-4519-9B38-A8415F5305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655" y="3689405"/>
            <a:ext cx="736431" cy="736431"/>
          </a:xfrm>
          <a:prstGeom prst="rect">
            <a:avLst/>
          </a:prstGeom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DF54EA3A-9316-A59F-897E-5C1EEC5B8CAD}"/>
              </a:ext>
            </a:extLst>
          </p:cNvPr>
          <p:cNvSpPr/>
          <p:nvPr/>
        </p:nvSpPr>
        <p:spPr>
          <a:xfrm>
            <a:off x="390525" y="5800430"/>
            <a:ext cx="428625" cy="3595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A992A29-DA8B-88C6-9D7E-B1AC395904B8}"/>
              </a:ext>
            </a:extLst>
          </p:cNvPr>
          <p:cNvSpPr txBox="1"/>
          <p:nvPr/>
        </p:nvSpPr>
        <p:spPr>
          <a:xfrm>
            <a:off x="810093" y="5806877"/>
            <a:ext cx="226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Construccion</a:t>
            </a:r>
            <a:endParaRPr lang="es-419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0217541-985A-5FD3-A101-729C9433D5A4}"/>
              </a:ext>
            </a:extLst>
          </p:cNvPr>
          <p:cNvSpPr/>
          <p:nvPr/>
        </p:nvSpPr>
        <p:spPr>
          <a:xfrm>
            <a:off x="399582" y="6321026"/>
            <a:ext cx="428625" cy="3595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306A977-8F7C-0227-A4C5-2F33AF4653EE}"/>
              </a:ext>
            </a:extLst>
          </p:cNvPr>
          <p:cNvSpPr txBox="1"/>
          <p:nvPr/>
        </p:nvSpPr>
        <p:spPr>
          <a:xfrm>
            <a:off x="819150" y="6327473"/>
            <a:ext cx="1863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Operation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082424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180</Words>
  <Application>Microsoft Office PowerPoint</Application>
  <PresentationFormat>Panorámica</PresentationFormat>
  <Paragraphs>46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Neue Haas Grotesk Text Pro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Nicole D. Lemaitre Escobar</dc:creator>
  <cp:lastModifiedBy>Nicole D. Lemaitre Escobar</cp:lastModifiedBy>
  <cp:revision>1</cp:revision>
  <dcterms:created xsi:type="dcterms:W3CDTF">2023-07-04T21:37:12Z</dcterms:created>
  <dcterms:modified xsi:type="dcterms:W3CDTF">2023-07-04T22:46:26Z</dcterms:modified>
</cp:coreProperties>
</file>